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310" r:id="rId4"/>
    <p:sldId id="311" r:id="rId5"/>
    <p:sldId id="293" r:id="rId6"/>
    <p:sldId id="309" r:id="rId7"/>
    <p:sldId id="300" r:id="rId8"/>
    <p:sldId id="294" r:id="rId9"/>
    <p:sldId id="295" r:id="rId10"/>
    <p:sldId id="301" r:id="rId11"/>
    <p:sldId id="302" r:id="rId12"/>
    <p:sldId id="296" r:id="rId13"/>
    <p:sldId id="303" r:id="rId14"/>
    <p:sldId id="292" r:id="rId15"/>
  </p:sldIdLst>
  <p:sldSz cx="9144000" cy="6858000" type="screen4x3"/>
  <p:notesSz cx="6797675" cy="9926638"/>
  <p:custShowLst>
    <p:custShow name="présentation e3 écocontrib" id="0">
      <p:sldLst>
        <p:sld r:id="rId2"/>
        <p:sld r:id="rId3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  <a:srgbClr val="336699"/>
    <a:srgbClr val="374B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86" autoAdjust="0"/>
    <p:restoredTop sz="96552" autoAdjust="0"/>
  </p:normalViewPr>
  <p:slideViewPr>
    <p:cSldViewPr snapToObjects="1">
      <p:cViewPr>
        <p:scale>
          <a:sx n="97" d="100"/>
          <a:sy n="97" d="100"/>
        </p:scale>
        <p:origin x="-203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5FE3A7-1DED-4ECA-AAC1-DA9DE26D6FC2}" type="datetimeFigureOut">
              <a:rPr lang="fr-FR"/>
              <a:pPr>
                <a:defRPr/>
              </a:pPr>
              <a:t>23/06/2015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F2451F-28BA-4FA2-875D-2E53D2E026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6616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Nous mettons en conformité vos</a:t>
            </a:r>
            <a:r>
              <a:rPr lang="fr-FR" baseline="0" dirty="0" smtClean="0"/>
              <a:t> dispositifs éco-déclaratifs par rapport à vos obligations de Responsabilité Elargie de Producteurs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143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000"/>
            <a:r>
              <a:rPr lang="fr-FR" dirty="0" smtClean="0"/>
              <a:t>A flouter : </a:t>
            </a:r>
            <a:r>
              <a:rPr lang="fr-FR" sz="1200" b="1" dirty="0" smtClean="0">
                <a:solidFill>
                  <a:srgbClr val="0070C0"/>
                </a:solidFill>
                <a:latin typeface="Century Gothic" pitchFamily="34" charset="0"/>
              </a:rPr>
              <a:t>Master II de Juristes d’Affaires et Fiscalité (Paris XI)</a:t>
            </a:r>
          </a:p>
          <a:p>
            <a:pPr indent="360000">
              <a:buNone/>
            </a:pPr>
            <a:r>
              <a:rPr lang="fr-FR" sz="1200" b="1" dirty="0" smtClean="0">
                <a:solidFill>
                  <a:srgbClr val="0070C0"/>
                </a:solidFill>
                <a:latin typeface="Century Gothic" pitchFamily="34" charset="0"/>
              </a:rPr>
              <a:t>Mastère spécialisé Finances HEC (Jouy-en-Josas)</a:t>
            </a:r>
          </a:p>
          <a:p>
            <a:pPr indent="360000">
              <a:buNone/>
            </a:pPr>
            <a:endParaRPr lang="fr-FR" sz="12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355600" indent="3175" defTabSz="355600">
              <a:buFont typeface="Arial" pitchFamily="34" charset="0"/>
              <a:buChar char="•"/>
              <a:tabLst>
                <a:tab pos="355600" algn="l"/>
              </a:tabLst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Fondatrice E³ Conseil, Expertise Economie Environnement (2005), juriste-Fiscaliste REP :</a:t>
            </a:r>
          </a:p>
          <a:p>
            <a:pPr marL="717550" indent="3175">
              <a:buFont typeface="Wingdings" pitchFamily="2" charset="2"/>
              <a:buChar char="ü"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+ de 100 audits éco-contributions des filières REP réalisés </a:t>
            </a:r>
          </a:p>
          <a:p>
            <a:pPr marL="717550" indent="3175">
              <a:buFont typeface="Wingdings" pitchFamily="2" charset="2"/>
              <a:buChar char="ü"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+ de 20 dossiers d’accompagnement à la réduction des déchets des entreprises</a:t>
            </a:r>
          </a:p>
          <a:p>
            <a:pPr marL="717550" indent="3175">
              <a:buFont typeface="Wingdings" pitchFamily="2" charset="2"/>
              <a:buChar char="ü"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15 ans d’expérience dans ces domaines</a:t>
            </a:r>
          </a:p>
          <a:p>
            <a:pPr marL="352425" indent="3175"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Formée à l’éco-conception (ADEME, Eco-Emballages) et Bilan Carbone®(BEGES)</a:t>
            </a:r>
          </a:p>
          <a:p>
            <a:pPr indent="360000">
              <a:buNone/>
            </a:pPr>
            <a:endParaRPr lang="fr-FR" sz="12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637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flouter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(pack, finance, marketing, …)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en 2016 …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flouter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« Tout composant de l’emballage qui peut être séparé du produit lors de sa consommation ou de l’utilisation par le ménage »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Century Gothic" pitchFamily="34" charset="0"/>
              </a:rPr>
              <a:t>Message incitant au geste de tri on &amp; off pack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Eco-conception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Réduction de poids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Réduction de volume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Recharge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Century Gothic" pitchFamily="34" charset="0"/>
              </a:rPr>
              <a:t>Pour les emballages perturbateurs du tri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Dans les consignes mais</a:t>
            </a:r>
            <a:r>
              <a:rPr lang="fr-FR" sz="1200" baseline="0" dirty="0" smtClean="0">
                <a:latin typeface="Century Gothic" pitchFamily="34" charset="0"/>
              </a:rPr>
              <a:t> sans filière de recyclage </a:t>
            </a:r>
          </a:p>
          <a:p>
            <a:pPr algn="ctr"/>
            <a:r>
              <a:rPr lang="fr-FR" sz="1200" baseline="0" dirty="0" smtClean="0">
                <a:latin typeface="Century Gothic" pitchFamily="34" charset="0"/>
              </a:rPr>
              <a:t>Non valorisable</a:t>
            </a:r>
            <a:endParaRPr lang="fr-FR" sz="1200" dirty="0" smtClean="0">
              <a:latin typeface="Century Gothic" pitchFamily="34" charset="0"/>
            </a:endParaRPr>
          </a:p>
          <a:p>
            <a:pPr algn="ctr"/>
            <a:endParaRPr lang="fr-FR" sz="1200" dirty="0" smtClean="0"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latin typeface="Century Gothic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flouter : </a:t>
            </a:r>
            <a:r>
              <a:rPr lang="fr-FR" b="1" dirty="0" smtClean="0">
                <a:latin typeface="Century Gothic" pitchFamily="34" charset="0"/>
              </a:rPr>
              <a:t>3 unités d’emballage à déclarer 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1 : </a:t>
            </a:r>
            <a:r>
              <a:rPr lang="fr-FR" dirty="0" smtClean="0">
                <a:latin typeface="Century Gothic" pitchFamily="34" charset="0"/>
              </a:rPr>
              <a:t>Etiquette Carton majoritaire 			   poids 2,83 g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2 : </a:t>
            </a:r>
            <a:r>
              <a:rPr lang="fr-FR" dirty="0" smtClean="0">
                <a:latin typeface="Century Gothic" pitchFamily="34" charset="0"/>
              </a:rPr>
              <a:t>Lien Tissu 0,36 g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3 : </a:t>
            </a:r>
            <a:r>
              <a:rPr lang="fr-FR" dirty="0" smtClean="0">
                <a:latin typeface="Century Gothic" pitchFamily="34" charset="0"/>
              </a:rPr>
              <a:t>Epingle Acier 0,20 g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Poids total = 3.39 g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Quantité </a:t>
            </a:r>
            <a:r>
              <a:rPr lang="fr-FR" dirty="0" smtClean="0">
                <a:latin typeface="Century Gothic" pitchFamily="34" charset="0"/>
              </a:rPr>
              <a:t>= 5 M</a:t>
            </a:r>
          </a:p>
          <a:p>
            <a:pPr>
              <a:buFont typeface="Wingdings" pitchFamily="2" charset="2"/>
              <a:buChar char="§"/>
            </a:pPr>
            <a:endParaRPr lang="fr-FR" dirty="0" smtClean="0">
              <a:latin typeface="Century Gothic" pitchFamily="34" charset="0"/>
            </a:endParaRPr>
          </a:p>
          <a:p>
            <a:pPr rtl="0" eaLnBrk="1" fontAlgn="t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POIDS UNIT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3.39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3.74</a:t>
            </a:r>
          </a:p>
          <a:p>
            <a:pPr rtl="0" eaLnBrk="1" fontAlgn="b" latinLnBrk="0" hangingPunct="1"/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 EN €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pPr rtl="0" eaLnBrk="1" fontAlgn="b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-3 010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§"/>
            </a:pPr>
            <a:endParaRPr lang="fr-FR" dirty="0" smtClean="0">
              <a:latin typeface="Century Gothic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flouter : </a:t>
            </a:r>
            <a:r>
              <a:rPr lang="fr-FR" b="1" dirty="0" smtClean="0">
                <a:latin typeface="Century Gothic" pitchFamily="34" charset="0"/>
              </a:rPr>
              <a:t>2 unités d’emballage :</a:t>
            </a:r>
          </a:p>
          <a:p>
            <a:endParaRPr lang="fr-FR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1 : </a:t>
            </a:r>
            <a:r>
              <a:rPr lang="fr-FR" dirty="0" smtClean="0">
                <a:latin typeface="Century Gothic" pitchFamily="34" charset="0"/>
              </a:rPr>
              <a:t>Pochette carton recyclé 			   Poids 36,65 g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 Unité 2 :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Tircel</a:t>
            </a:r>
            <a:r>
              <a:rPr lang="fr-FR" dirty="0" smtClean="0">
                <a:latin typeface="Century Gothic" pitchFamily="34" charset="0"/>
              </a:rPr>
              <a:t> carton majoritaire</a:t>
            </a:r>
          </a:p>
          <a:p>
            <a:r>
              <a:rPr lang="fr-FR" dirty="0" smtClean="0">
                <a:latin typeface="Century Gothic" pitchFamily="34" charset="0"/>
              </a:rPr>
              <a:t>                  Poids 0,53 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 Quantité :</a:t>
            </a:r>
            <a:r>
              <a:rPr lang="fr-FR" dirty="0" smtClean="0">
                <a:latin typeface="Century Gothic" pitchFamily="34" charset="0"/>
              </a:rPr>
              <a:t> 2,5 M</a:t>
            </a:r>
          </a:p>
          <a:p>
            <a:endParaRPr lang="fr-FR" dirty="0" smtClean="0"/>
          </a:p>
          <a:p>
            <a:pPr rtl="0" eaLnBrk="1" fontAlgn="t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POIDS UNIT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37.18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37.18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flouter : </a:t>
            </a:r>
          </a:p>
          <a:p>
            <a:r>
              <a:rPr lang="fr-FR" b="1" dirty="0" smtClean="0">
                <a:latin typeface="Century Gothic" pitchFamily="34" charset="0"/>
              </a:rPr>
              <a:t>2 unités d’emballage :</a:t>
            </a:r>
          </a:p>
          <a:p>
            <a:endParaRPr lang="fr-FR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1 : </a:t>
            </a:r>
            <a:r>
              <a:rPr lang="fr-FR" dirty="0" smtClean="0">
                <a:latin typeface="Century Gothic" pitchFamily="34" charset="0"/>
              </a:rPr>
              <a:t>Aérosol aluminium</a:t>
            </a:r>
          </a:p>
          <a:p>
            <a:r>
              <a:rPr lang="fr-FR" dirty="0" smtClean="0">
                <a:latin typeface="Century Gothic" pitchFamily="34" charset="0"/>
              </a:rPr>
              <a:t>	  	   Poids 34,70 g </a:t>
            </a:r>
            <a:r>
              <a:rPr lang="fr-FR" sz="1050" dirty="0" smtClean="0">
                <a:latin typeface="Century Gothic" pitchFamily="34" charset="0"/>
              </a:rPr>
              <a:t>(vs 45,20g)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 Unité 2 :</a:t>
            </a:r>
            <a:r>
              <a:rPr lang="fr-FR" dirty="0" smtClean="0">
                <a:latin typeface="Century Gothic" pitchFamily="34" charset="0"/>
              </a:rPr>
              <a:t> Bouchon plastique</a:t>
            </a:r>
          </a:p>
          <a:p>
            <a:r>
              <a:rPr lang="fr-FR" dirty="0" smtClean="0">
                <a:latin typeface="Century Gothic" pitchFamily="34" charset="0"/>
              </a:rPr>
              <a:t>                 Poids 2,90 g </a:t>
            </a:r>
            <a:r>
              <a:rPr lang="fr-FR" sz="1050" dirty="0" smtClean="0">
                <a:latin typeface="Century Gothic" pitchFamily="34" charset="0"/>
              </a:rPr>
              <a:t>(vs 4 g)</a:t>
            </a:r>
          </a:p>
          <a:p>
            <a:r>
              <a:rPr lang="fr-FR" b="1" dirty="0" smtClean="0">
                <a:latin typeface="Century Gothic" pitchFamily="34" charset="0"/>
              </a:rPr>
              <a:t>Pds total : </a:t>
            </a:r>
            <a:r>
              <a:rPr lang="fr-FR" dirty="0" smtClean="0">
                <a:latin typeface="Century Gothic" pitchFamily="34" charset="0"/>
              </a:rPr>
              <a:t>37,60 g </a:t>
            </a:r>
            <a:r>
              <a:rPr lang="fr-FR" sz="1050" dirty="0" smtClean="0">
                <a:latin typeface="Century Gothic" pitchFamily="34" charset="0"/>
              </a:rPr>
              <a:t>(vs 49,20 g)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latin typeface="Century Gothic" pitchFamily="34" charset="0"/>
              </a:rPr>
              <a:t>Quantité :</a:t>
            </a:r>
            <a:r>
              <a:rPr lang="fr-FR" dirty="0" smtClean="0">
                <a:latin typeface="Century Gothic" pitchFamily="34" charset="0"/>
              </a:rPr>
              <a:t> 10 M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Century Gothic" pitchFamily="34" charset="0"/>
            </a:endParaRPr>
          </a:p>
          <a:p>
            <a:pPr rtl="0" eaLnBrk="1" fontAlgn="t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POIDS UNIT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CONTRIB°</a:t>
            </a:r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49.20</a:t>
            </a:r>
          </a:p>
          <a:p>
            <a:pPr rtl="0" eaLnBrk="1" fontAlgn="b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68 570</a:t>
            </a:r>
          </a:p>
          <a:p>
            <a:pPr rtl="0" eaLnBrk="1" fontAlgn="b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37.60</a:t>
            </a:r>
          </a:p>
          <a:p>
            <a:pPr rtl="0" eaLnBrk="1" fontAlgn="b" latinLnBrk="0" hangingPunct="1"/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47 170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Century Gothic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flouter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de matériaux 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d’épaisseur et poids (bonus prévention/réduction à la source) 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de structure (décomposition des éléments d’emballages)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d’éléments d’emballages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sur ces postes 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d’éco-conception et de réduction de vos emballages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 flouter : </a:t>
            </a:r>
            <a:r>
              <a:rPr lang="fr-FR" sz="120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qui rassemble plusieurs services (pack, finance, marketing)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451F-28BA-4FA2-875D-2E53D2E0269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49E7-0E6D-4E06-8395-806768D343E7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43BD-14E3-4765-B08D-3070C6B6FB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442B-2D7A-4AA7-BFFC-86E6B6FAE146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BA68-7250-460E-963F-1F5C2CB62D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1817-5590-49CD-A00F-BE22ACB70885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3692-9460-4941-B5AE-634901B6A9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6608-A669-4A68-8B4B-5D32CF9D74DA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21FA-D60E-4140-9DFA-4F09A423E6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76D-7D50-4506-9FC8-219F3E7E99A9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9C78-FC6C-4C76-9B0D-B88C4A3F16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B5AF-D991-4072-8F30-8E1FC9E42282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4893-BA2C-4920-846E-1DB3A5D81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0374-3449-4B80-A17D-C483AA9755C3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75E6-FAC3-4A66-9DDC-B3647B34FD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A6C2-7800-4A5E-9506-F11D4556B218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9728-0403-48DC-9C7C-8354F25A24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F8A9-9B94-46B8-97EF-9E9EE6D9DD33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165A-1F28-4D12-8E4D-DB03EA4BE9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B0D3-EE6F-47AE-8A89-492AC0E7AB0B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7F1C-0DE9-46DD-9C32-42A2500B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E402-6899-46AC-9203-116EB18320DD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3A9F-AF98-49CD-93D1-8ABA634DBA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35271-0E5E-4EEC-AF8C-59480A409A5C}" type="datetime1">
              <a:rPr lang="en-US"/>
              <a:pPr>
                <a:defRPr/>
              </a:pPr>
              <a:t>6/23/2015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9C886-B6FA-4854-92E6-A5E39C559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microsoft.com/office/2007/relationships/hdphoto" Target="../media/hdphoto15.wdp"/><Relationship Id="rId12" Type="http://schemas.microsoft.com/office/2007/relationships/hdphoto" Target="../media/hdphoto1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16.wdp"/><Relationship Id="rId4" Type="http://schemas.microsoft.com/office/2007/relationships/hdphoto" Target="../media/hdphoto14.wdp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3conseil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hyperlink" Target="http://www.e3consei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3CONSEIL" TargetMode="External"/><Relationship Id="rId11" Type="http://schemas.openxmlformats.org/officeDocument/2006/relationships/image" Target="../media/image34.png"/><Relationship Id="rId5" Type="http://schemas.openxmlformats.org/officeDocument/2006/relationships/hyperlink" Target="mailto:accueil@e3conseil.com" TargetMode="External"/><Relationship Id="rId10" Type="http://schemas.openxmlformats.org/officeDocument/2006/relationships/hyperlink" Target="https://www.youtube.com/watch?v=FijOP-h7dsk" TargetMode="External"/><Relationship Id="rId4" Type="http://schemas.openxmlformats.org/officeDocument/2006/relationships/hyperlink" Target="mailto:bdarblay@e3conseil.com" TargetMode="Externa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7D717-93AA-4DA5-B5D2-27C729AD2E70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92868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Cas pratiques 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3" y="908720"/>
            <a:ext cx="8316417" cy="936104"/>
          </a:xfrm>
        </p:spPr>
        <p:txBody>
          <a:bodyPr rtlCol="0">
            <a:normAutofit lnSpcReduction="10000"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2/ Effort réalisé mais insuffisant </a:t>
            </a:r>
          </a:p>
          <a:p>
            <a:pPr marL="0" eaLnBrk="1" fontAlgn="auto" hangingPunct="1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Cas de la pochette cartonnée contenant 4 sacs plastiques 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44824"/>
            <a:ext cx="36030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4660" y="1988840"/>
            <a:ext cx="45693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entury Gothic" pitchFamily="34" charset="0"/>
              </a:rPr>
              <a:t>2 unités d’emballage :</a:t>
            </a:r>
          </a:p>
          <a:p>
            <a:endParaRPr lang="fr-FR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1 : </a:t>
            </a:r>
            <a:r>
              <a:rPr lang="fr-FR" dirty="0" smtClean="0">
                <a:latin typeface="Century Gothic" pitchFamily="34" charset="0"/>
              </a:rPr>
              <a:t>Pochette carton recyclé 			   Poids 36,65 g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 Unité 2 :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Tircel</a:t>
            </a:r>
            <a:r>
              <a:rPr lang="fr-FR" dirty="0" smtClean="0">
                <a:latin typeface="Century Gothic" pitchFamily="34" charset="0"/>
              </a:rPr>
              <a:t> carton majoritaire</a:t>
            </a:r>
          </a:p>
          <a:p>
            <a:r>
              <a:rPr lang="fr-FR" dirty="0" smtClean="0">
                <a:latin typeface="Century Gothic" pitchFamily="34" charset="0"/>
              </a:rPr>
              <a:t>                  Poids 0,53 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 Quantité :</a:t>
            </a:r>
            <a:r>
              <a:rPr lang="fr-FR" dirty="0" smtClean="0">
                <a:latin typeface="Century Gothic" pitchFamily="34" charset="0"/>
              </a:rPr>
              <a:t> 2,5 M</a:t>
            </a:r>
            <a:endParaRPr lang="fr-FR" dirty="0">
              <a:latin typeface="Century Gothic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187625" y="5373216"/>
          <a:ext cx="7499175" cy="726856"/>
        </p:xfrm>
        <a:graphic>
          <a:graphicData uri="http://schemas.openxmlformats.org/drawingml/2006/table">
            <a:tbl>
              <a:tblPr/>
              <a:tblGrid>
                <a:gridCol w="4032447"/>
                <a:gridCol w="792088"/>
                <a:gridCol w="848754"/>
                <a:gridCol w="1017279"/>
                <a:gridCol w="808607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POIDS UNIT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° 2014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GAIN EN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GAIN EN %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02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CONTRIB° TOTALE POCHETTE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RECYCLEE ACTUELLE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4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37.18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17 513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2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SIMULATION POCHETTE RECYCLEE MONOBLOC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4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37.18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15 585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-     1 927.50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-11%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lum bright="1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5053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lum bright="7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761061" cy="7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92868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Cas pratiques 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3" y="908720"/>
            <a:ext cx="8316417" cy="5616624"/>
          </a:xfrm>
        </p:spPr>
        <p:txBody>
          <a:bodyPr rtlCol="0">
            <a:normAutofit lnSpcReduction="10000"/>
          </a:bodyPr>
          <a:lstStyle/>
          <a:p>
            <a:pPr marL="0" eaLnBrk="1" fontAlgn="auto" hangingPunct="1">
              <a:spcAft>
                <a:spcPts val="0"/>
              </a:spcAft>
              <a:buNone/>
              <a:defRPr/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3/ L’éco-contribution : cœur de la stratégie pack   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Cas des aérosols compressés*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None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*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Client accompagné par E³ Conseil  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9" name="Picture 5" descr="http://www.google.fr/url?source=imglanding&amp;ct=img&amp;q=http://beaut.ie/wp-content/uploads/2014/05/dove-go-fresh.jpg&amp;sa=X&amp;ved=0CAkQ8wdqFQoTCIipyqOfisYCFYGUFAodDCYAUQ&amp;usg=AFQjCNEH_fmsURuwO_9d5qgcXwjlLEaU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204864"/>
            <a:ext cx="1944216" cy="194421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2636912"/>
            <a:ext cx="6143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8"/>
          <p:cNvSpPr/>
          <p:nvPr/>
        </p:nvSpPr>
        <p:spPr>
          <a:xfrm>
            <a:off x="2195736" y="3789040"/>
            <a:ext cx="864096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4660" y="1988840"/>
            <a:ext cx="39959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entury Gothic" pitchFamily="34" charset="0"/>
              </a:rPr>
              <a:t>2 unités d’emballage :</a:t>
            </a:r>
          </a:p>
          <a:p>
            <a:endParaRPr lang="fr-FR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1 : </a:t>
            </a:r>
            <a:r>
              <a:rPr lang="fr-FR" dirty="0" smtClean="0">
                <a:latin typeface="Century Gothic" pitchFamily="34" charset="0"/>
              </a:rPr>
              <a:t>Aérosol aluminium</a:t>
            </a:r>
          </a:p>
          <a:p>
            <a:r>
              <a:rPr lang="fr-FR" dirty="0" smtClean="0">
                <a:latin typeface="Century Gothic" pitchFamily="34" charset="0"/>
              </a:rPr>
              <a:t>	  	   Poids 34,70 g </a:t>
            </a:r>
            <a:r>
              <a:rPr lang="fr-FR" sz="1400" dirty="0" smtClean="0">
                <a:latin typeface="Century Gothic" pitchFamily="34" charset="0"/>
              </a:rPr>
              <a:t>(vs 45,20g)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 Unité 2 :</a:t>
            </a:r>
            <a:r>
              <a:rPr lang="fr-FR" dirty="0" smtClean="0">
                <a:latin typeface="Century Gothic" pitchFamily="34" charset="0"/>
              </a:rPr>
              <a:t> Bouchon plastique</a:t>
            </a:r>
          </a:p>
          <a:p>
            <a:r>
              <a:rPr lang="fr-FR" dirty="0" smtClean="0">
                <a:latin typeface="Century Gothic" pitchFamily="34" charset="0"/>
              </a:rPr>
              <a:t>                 Poids 2,90 g </a:t>
            </a:r>
            <a:r>
              <a:rPr lang="fr-FR" sz="1400" dirty="0" smtClean="0">
                <a:latin typeface="Century Gothic" pitchFamily="34" charset="0"/>
              </a:rPr>
              <a:t>(vs 4 g)</a:t>
            </a:r>
          </a:p>
          <a:p>
            <a:r>
              <a:rPr lang="fr-FR" b="1" dirty="0" smtClean="0">
                <a:latin typeface="Century Gothic" pitchFamily="34" charset="0"/>
              </a:rPr>
              <a:t>Pds total : </a:t>
            </a:r>
            <a:r>
              <a:rPr lang="fr-FR" dirty="0" smtClean="0">
                <a:latin typeface="Century Gothic" pitchFamily="34" charset="0"/>
              </a:rPr>
              <a:t>37,60 g </a:t>
            </a:r>
            <a:r>
              <a:rPr lang="fr-FR" sz="1400" dirty="0" smtClean="0">
                <a:latin typeface="Century Gothic" pitchFamily="34" charset="0"/>
              </a:rPr>
              <a:t>(vs 49,20 g)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latin typeface="Century Gothic" pitchFamily="34" charset="0"/>
              </a:rPr>
              <a:t>Quantité :</a:t>
            </a:r>
            <a:r>
              <a:rPr lang="fr-FR" dirty="0" smtClean="0">
                <a:latin typeface="Century Gothic" pitchFamily="34" charset="0"/>
              </a:rPr>
              <a:t> 10 M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498181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971600" y="4619630"/>
          <a:ext cx="8064895" cy="1040655"/>
        </p:xfrm>
        <a:graphic>
          <a:graphicData uri="http://schemas.openxmlformats.org/drawingml/2006/table">
            <a:tbl>
              <a:tblPr/>
              <a:tblGrid>
                <a:gridCol w="4618986"/>
                <a:gridCol w="806490"/>
                <a:gridCol w="879807"/>
                <a:gridCol w="895517"/>
                <a:gridCol w="864095"/>
              </a:tblGrid>
              <a:tr h="30913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POIDS UNIT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° 2014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GAIN EN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GAIN EN %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13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CONTRIB° TOTALE ANCIEN FORMAT</a:t>
                      </a:r>
                    </a:p>
                  </a:txBody>
                  <a:tcPr marL="954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49.20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68 570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13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CONTRIB° TOTALE NF AVEC BONUS PREV &amp;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SENSI </a:t>
                      </a:r>
                    </a:p>
                    <a:p>
                      <a:pPr algn="l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(les bonus sont éligibles l’année de mise sur le</a:t>
                      </a:r>
                      <a:r>
                        <a:rPr lang="fr-FR" sz="1300" b="0" i="0" u="none" strike="noStrike" baseline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marché)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4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37.60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47 170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21 400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- 31</a:t>
                      </a:r>
                      <a:r>
                        <a:rPr lang="fr-FR" sz="13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63688" y="2668270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67844" y="3190002"/>
            <a:ext cx="180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lum bright="15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1763127"/>
            <a:ext cx="3845941" cy="254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73786" y="4653136"/>
            <a:ext cx="1672347" cy="10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944" y="-27384"/>
            <a:ext cx="4961706" cy="928687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Eco-contributions :</a:t>
            </a:r>
            <a:b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outil stratégique de pilotage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096" y="908720"/>
            <a:ext cx="8460432" cy="561662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Maîtrise du barème contributif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C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hangement de matériaux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Changement d’épaisseur et poids (bonus prévention/réduction à la source)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Changement de structure (décomposition des éléments d’emballages)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Suppression d’éléments d’emballages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sz="1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Outils de financement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 Faire des économies sur ces postes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à"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Financer des projets d’éco-conception et de réduction de vos emballages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fr-FR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  <a:sym typeface="Wingdings" pitchFamily="2" charset="2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  <a:sym typeface="Wingdings" pitchFamily="2" charset="2"/>
              </a:rPr>
              <a:t>Faire de la contrainte déclarative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  <a:sym typeface="Wingdings" pitchFamily="2" charset="2"/>
              </a:rPr>
              <a:t>un outil interne de réduction des emballages</a:t>
            </a:r>
            <a:endParaRPr lang="fr-FR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6156176" cy="8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lum bright="71000" contrast="-60000"/>
          </a:blip>
          <a:stretch>
            <a:fillRect/>
          </a:stretch>
        </p:blipFill>
        <p:spPr bwMode="auto">
          <a:xfrm>
            <a:off x="1259632" y="2132856"/>
            <a:ext cx="16097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39790" y="2420888"/>
            <a:ext cx="5348634" cy="3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lum bright="71000" contrast="-60000"/>
          </a:blip>
          <a:srcRect/>
          <a:stretch>
            <a:fillRect/>
          </a:stretch>
        </p:blipFill>
        <p:spPr bwMode="auto">
          <a:xfrm>
            <a:off x="1259632" y="2780928"/>
            <a:ext cx="1872208" cy="28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lum bright="6000"/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307630" cy="4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lum bright="5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4526" y="4149080"/>
            <a:ext cx="5293978" cy="76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6566" y="4797152"/>
            <a:ext cx="1475234" cy="3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Conclusion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755576" y="1095970"/>
            <a:ext cx="871296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Gain  environnemental :</a:t>
            </a:r>
          </a:p>
          <a:p>
            <a:pPr marL="342900" marR="0" lvl="0" indent="4635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Diminution consommation ressources primaires</a:t>
            </a:r>
          </a:p>
          <a:p>
            <a:pPr marL="342900" marR="0" lvl="0" indent="4635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Réduction impacts environnementaux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sur l’ensemble du cycle de vie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Gain économique : </a:t>
            </a:r>
          </a:p>
          <a:p>
            <a:pPr marL="349250" marR="0" lvl="1" indent="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Réduction coûts  </a:t>
            </a:r>
          </a:p>
          <a:p>
            <a:pPr marL="349250" marR="0" lvl="1" indent="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Maîtrise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des coûts intégrés 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  <a:p>
            <a:pPr marL="349250" marR="0" lvl="1" indent="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Optimisation achats matières et consommables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Gain en termes de compétitivité :</a:t>
            </a:r>
          </a:p>
          <a:p>
            <a:pPr marL="349250" marR="0" lvl="1" indent="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Valorisation image  par politique volontariste et responsable</a:t>
            </a:r>
          </a:p>
          <a:p>
            <a:pPr marL="349250" marR="0" lvl="1" indent="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Projet fédérateur qui rassemble plusieurs services (pack, finance, marketing)</a:t>
            </a:r>
          </a:p>
          <a:p>
            <a:pPr marL="349250" marR="0" lvl="1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  <a:sym typeface="Wingdings" panose="05000000000000000000" pitchFamily="2" charset="2"/>
              </a:rPr>
              <a:t>	       Nécessaire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cs typeface="+mn-cs"/>
              </a:rPr>
              <a:t> mise en place de procédures déclaratives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4835578"/>
            <a:ext cx="5976664" cy="3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Nous contacter</a:t>
            </a:r>
            <a:endParaRPr lang="fr-FR" sz="2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071562"/>
            <a:ext cx="8229600" cy="5453781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5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E³ Conseil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Expertise Economie Environnement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5 cité d’Antin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75009 PARIS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01 55 32 01 85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4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2"/>
              </a:rPr>
              <a:t>www.e3conseil.com</a:t>
            </a:r>
            <a:endParaRPr lang="fr-FR" sz="41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/>
          </a:p>
          <a:p>
            <a:pPr>
              <a:buNone/>
              <a:defRPr/>
            </a:pPr>
            <a:endParaRPr lang="fr-FR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  <a:defRPr/>
            </a:pPr>
            <a:endParaRPr lang="fr-FR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  <a:defRPr/>
            </a:pPr>
            <a:endParaRPr lang="fr-FR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  <a:defRPr/>
            </a:pPr>
            <a:r>
              <a:rPr lang="fr-FR" sz="2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 Suivez nos actualités sur les réseaux sociaux :</a:t>
            </a:r>
            <a:r>
              <a:rPr lang="fr-F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  <a:endParaRPr lang="fr-FR" dirty="0"/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B3C9E-7DBE-4909-BC31-C69242624887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928934"/>
            <a:ext cx="857256" cy="7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023598" y="4190310"/>
            <a:ext cx="3908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Christèle CHANCRIN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Fondatrice E³ Conseil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Fiscaliste Expert Eco-contributions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4"/>
              </a:rPr>
              <a:t>cchancrin@e3conseil.com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hlinkClick r:id="rId5"/>
            </a:endParaRPr>
          </a:p>
          <a:p>
            <a:endParaRPr lang="fr-FR" dirty="0"/>
          </a:p>
        </p:txBody>
      </p:sp>
      <p:pic>
        <p:nvPicPr>
          <p:cNvPr id="8" name="Image 7" descr="http://www.google.fr/url?source=imglanding&amp;ct=img&amp;q=http://www.milestonemktg.com/wp-content/uploads/2014/04/twitter-logo.jpg&amp;sa=X&amp;ei=AWVQVfXuEcvsUsXPgegN&amp;ved=0CAkQ8wc&amp;usg=AFQjCNEuey-wG_vJ_bJYGt9cGN-k_0zhu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5490" y="5636860"/>
            <a:ext cx="432048" cy="4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google.fr/url?source=imglanding&amp;ct=img&amp;q=http://www.only-iphone.fr/wp-content/uploads/2012/08/facebook-icon.jpg&amp;sa=X&amp;ei=c2RQVce2JoneU8G8gYgF&amp;ved=0CAkQ8wc&amp;usg=AFQjCNGiSsGlaPQvhRz7KC_Ygpe55xDSOw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3562" y="5601545"/>
            <a:ext cx="504056" cy="49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google.fr/url?source=imglanding&amp;ct=img&amp;q=http://www.picturesnew.com/media/images/d1d13e6db7.png&amp;sa=X&amp;ei=tYBcVaSoAcnTUYeHg6AP&amp;ved=0CAkQ8wc&amp;usg=AFQjCNH6GZABL4n9AC9FkVstiJPvm15YpA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3501" y="5577254"/>
            <a:ext cx="550947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Conférence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1"/>
            <a:ext cx="8686800" cy="4983162"/>
          </a:xfrm>
        </p:spPr>
        <p:txBody>
          <a:bodyPr rtlCol="0">
            <a:normAutofit fontScale="47500" lnSpcReduction="20000"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sz="4800" b="1" i="1" dirty="0" smtClean="0">
                <a:solidFill>
                  <a:schemeClr val="tx2"/>
                </a:solidFill>
                <a:latin typeface="Century Gothic" pitchFamily="34" charset="0"/>
              </a:rPr>
              <a:t>Réduction packaging et éco-contribution :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sz="4800" b="1" i="1" dirty="0" smtClean="0">
                <a:solidFill>
                  <a:schemeClr val="tx2"/>
                </a:solidFill>
                <a:latin typeface="Century Gothic" pitchFamily="34" charset="0"/>
              </a:rPr>
              <a:t>Quelles stratégies adopter?</a:t>
            </a:r>
          </a:p>
          <a:p>
            <a:pPr algn="ctr">
              <a:buNone/>
            </a:pPr>
            <a:endParaRPr lang="fr-FR" sz="2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fr-FR" sz="2800" dirty="0" smtClean="0">
                <a:latin typeface="Century Gothic" pitchFamily="34" charset="0"/>
              </a:rPr>
              <a:t>Par Christèle CHANCRIN – Expert Eco-contributions &amp; Réduction emballages</a:t>
            </a:r>
            <a:endParaRPr lang="fr-FR" sz="48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fr-FR" sz="2800" b="1" cap="all" dirty="0" smtClean="0">
              <a:latin typeface="Century Gothic" pitchFamily="34" charset="0"/>
            </a:endParaRPr>
          </a:p>
          <a:p>
            <a:pPr marL="36000" algn="ctr">
              <a:spcBef>
                <a:spcPts val="0"/>
              </a:spcBef>
              <a:buNone/>
            </a:pPr>
            <a:endParaRPr lang="fr-FR" sz="2800" dirty="0" smtClean="0">
              <a:latin typeface="Century Gothic" pitchFamily="34" charset="0"/>
            </a:endParaRPr>
          </a:p>
          <a:p>
            <a:pPr marL="36000" algn="ctr">
              <a:spcBef>
                <a:spcPts val="0"/>
              </a:spcBef>
              <a:buNone/>
            </a:pPr>
            <a:r>
              <a:rPr lang="fr-FR" sz="2800" dirty="0" smtClean="0">
                <a:latin typeface="Century Gothic" pitchFamily="34" charset="0"/>
              </a:rPr>
              <a:t>Mardi 16 juin 2015 </a:t>
            </a:r>
          </a:p>
          <a:p>
            <a:pPr algn="ctr">
              <a:buNone/>
            </a:pPr>
            <a:endParaRPr lang="fr-FR" sz="2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fr-FR" sz="2700" b="1" dirty="0" smtClean="0">
                <a:latin typeface="Century Gothic" pitchFamily="34" charset="0"/>
              </a:rPr>
              <a:t>				22</a:t>
            </a:r>
            <a:r>
              <a:rPr lang="fr-FR" sz="2700" b="1" baseline="30000" dirty="0" smtClean="0">
                <a:latin typeface="Century Gothic" pitchFamily="34" charset="0"/>
              </a:rPr>
              <a:t>èmes</a:t>
            </a:r>
            <a:r>
              <a:rPr lang="fr-FR" sz="2700" b="1" dirty="0" smtClean="0">
                <a:latin typeface="Century Gothic" pitchFamily="34" charset="0"/>
              </a:rPr>
              <a:t> </a:t>
            </a:r>
            <a:r>
              <a:rPr lang="fr-FR" sz="2800" b="1" cap="all" dirty="0" smtClean="0">
                <a:latin typeface="Century Gothic" pitchFamily="34" charset="0"/>
              </a:rPr>
              <a:t>conventions d’affaires DE</a:t>
            </a:r>
          </a:p>
          <a:p>
            <a:pPr algn="ctr">
              <a:buNone/>
            </a:pPr>
            <a:r>
              <a:rPr lang="fr-FR" sz="2800" b="1" cap="all" dirty="0" smtClean="0">
                <a:latin typeface="Century Gothic" pitchFamily="34" charset="0"/>
              </a:rPr>
              <a:t>				l’emballage &amp; du conditionnement</a:t>
            </a:r>
          </a:p>
          <a:p>
            <a:pPr algn="ctr">
              <a:buNone/>
            </a:pPr>
            <a:endParaRPr lang="fr-FR" sz="2800" b="1" cap="all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fr-FR" sz="2800" b="1" cap="all" dirty="0" smtClean="0">
                <a:latin typeface="Century Gothic" pitchFamily="34" charset="0"/>
              </a:rPr>
              <a:t>				PACKINNOVE </a:t>
            </a:r>
            <a:r>
              <a:rPr lang="fr-FR" sz="2700" b="1" cap="all" dirty="0" smtClean="0">
                <a:latin typeface="Century Gothic" pitchFamily="34" charset="0"/>
              </a:rPr>
              <a:t>Troyes 15 &amp; 16 juin 2015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latin typeface="Century Gothic" pitchFamily="34" charset="0"/>
              </a:rPr>
              <a:t>				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35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latin typeface="Century Gothic" pitchFamily="34" charset="0"/>
              </a:rPr>
              <a:t>		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500" i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500" i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E³ Conseil 2015 ©tous droits réservés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500" i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Toute reproduction interdite (totales ou partielle) de l’ensemble de ce document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506" name="Picture 2" descr="http://www.google.fr/url?source=imglanding&amp;ct=img&amp;q=http://www.advbe.com/docs/Europe.jpg&amp;sa=X&amp;ved=0CAkQ8wdqFQoTCMGV7qbVicYCFQJvFAod8lcAVA&amp;usg=AFQjCNHoEmfojyZi60rI7R4JrkyJikAk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608183"/>
            <a:ext cx="2016224" cy="162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2868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	   	</a:t>
            </a: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Nos missions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5232" y="953666"/>
            <a:ext cx="8507288" cy="5427662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800" dirty="0" smtClean="0"/>
              <a:t>	</a:t>
            </a:r>
            <a:r>
              <a:rPr lang="fr-FR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Des interventions ‘sur-mesure’ pour votre entreprise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L’audit en optimisation de vos éco-contributions </a:t>
            </a:r>
            <a:endParaRPr lang="fr-FR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L’externalisation </a:t>
            </a: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de vos éco-déclarations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 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Missions </a:t>
            </a: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d’assistance déclarative selon vos besoins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 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Pôle Déchets</a:t>
            </a:r>
            <a:r>
              <a:rPr lang="fr-FR" dirty="0" smtClean="0">
                <a:solidFill>
                  <a:srgbClr val="0070C0"/>
                </a:solidFill>
                <a:latin typeface="Century Gothic" pitchFamily="34" charset="0"/>
              </a:rPr>
              <a:t> </a:t>
            </a:r>
            <a:r>
              <a:rPr lang="fr-FR" sz="4800" dirty="0" smtClean="0">
                <a:solidFill>
                  <a:srgbClr val="0070C0"/>
                </a:solidFill>
                <a:latin typeface="Century Gothic" pitchFamily="34" charset="0"/>
              </a:rPr>
              <a:t>: </a:t>
            </a:r>
            <a:r>
              <a:rPr lang="fr-FR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Diagnostic, gestion, accompagnement filières</a:t>
            </a:r>
          </a:p>
          <a:p>
            <a:pPr>
              <a:lnSpc>
                <a:spcPct val="170000"/>
              </a:lnSpc>
            </a:pP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Accompagnement </a:t>
            </a: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à </a:t>
            </a: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l’éco-conception</a:t>
            </a:r>
            <a:endParaRPr lang="fr-FR" sz="5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6400" b="1" dirty="0" smtClean="0">
                <a:solidFill>
                  <a:srgbClr val="0070C0"/>
                </a:solidFill>
                <a:latin typeface="Century Gothic" pitchFamily="34" charset="0"/>
              </a:rPr>
              <a:t>Formations spécialisées </a:t>
            </a:r>
            <a:r>
              <a:rPr lang="fr-FR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pour vos  équipes packaging, développement durable, financières, etc. </a:t>
            </a:r>
          </a:p>
          <a:p>
            <a:pPr lvl="1">
              <a:buNone/>
            </a:pPr>
            <a:endParaRPr lang="fr-FR" sz="5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lvl="4">
              <a:buFont typeface="Wingdings" pitchFamily="2" charset="2"/>
              <a:buChar char="q"/>
            </a:pPr>
            <a:r>
              <a:rPr lang="fr-FR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Module 1 : Eco-conception et emballages</a:t>
            </a:r>
          </a:p>
          <a:p>
            <a:pPr lvl="4">
              <a:buFont typeface="Wingdings" pitchFamily="2" charset="2"/>
              <a:buChar char="q"/>
            </a:pPr>
            <a:r>
              <a:rPr lang="fr-FR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Module 2 : Déclaration de conformité des emballages </a:t>
            </a:r>
          </a:p>
          <a:p>
            <a:pPr lvl="4">
              <a:buFont typeface="Wingdings" pitchFamily="2" charset="2"/>
              <a:buChar char="q"/>
            </a:pPr>
            <a:r>
              <a:rPr lang="fr-FR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Module 3 : Comment bien établir sa déclaration ECO-EMBALLAGES/ADELPHE? </a:t>
            </a:r>
          </a:p>
          <a:p>
            <a:pPr algn="ctr">
              <a:buNone/>
              <a:defRPr/>
            </a:pPr>
            <a:endParaRPr lang="fr-FR" sz="80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buNone/>
              <a:defRPr/>
            </a:pPr>
            <a:endParaRPr lang="fr-FR" sz="80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buNone/>
              <a:defRPr/>
            </a:pPr>
            <a:r>
              <a:rPr lang="fr-FR" sz="8000" b="1" dirty="0" smtClean="0">
                <a:solidFill>
                  <a:schemeClr val="tx2"/>
                </a:solidFill>
                <a:latin typeface="Century Gothic" pitchFamily="34" charset="0"/>
              </a:rPr>
              <a:t>Mise en conformité optimisée de votre dispositif REP déchets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5400000">
            <a:off x="4557604" y="5531628"/>
            <a:ext cx="378042" cy="349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2AFFE-1C37-4C0C-987E-7ED277CF8E33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rot="20455985">
            <a:off x="1511987" y="4807873"/>
            <a:ext cx="1013285" cy="392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Century Gothic" pitchFamily="34" charset="0"/>
              </a:rPr>
              <a:t>NOUVEAU!</a:t>
            </a:r>
            <a:endParaRPr lang="fr-FR" sz="11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-27384"/>
            <a:ext cx="6789440" cy="998934"/>
          </a:xfrm>
        </p:spPr>
        <p:txBody>
          <a:bodyPr>
            <a:normAutofit/>
          </a:bodyPr>
          <a:lstStyle/>
          <a:p>
            <a:pPr algn="r"/>
            <a:r>
              <a:rPr lang="fr-F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Christèle CHANCRIN - intervenante</a:t>
            </a: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3131789"/>
            <a:ext cx="8229600" cy="3589685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355600" indent="3175">
              <a:tabLst>
                <a:tab pos="355600" algn="l"/>
              </a:tabLst>
            </a:pPr>
            <a:endParaRPr lang="fr-FR" sz="29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355600" indent="3175" defTabSz="355600">
              <a:buFont typeface="Arial" pitchFamily="34" charset="0"/>
              <a:buChar char="•"/>
              <a:tabLst>
                <a:tab pos="355600" algn="l"/>
              </a:tabLst>
            </a:pPr>
            <a:r>
              <a:rPr lang="fr-FR" sz="2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Fondatrice E³ Conseil, Expertise Economie Environnement (2005), juriste-Fiscaliste REP :</a:t>
            </a:r>
          </a:p>
          <a:p>
            <a:pPr marL="717550" indent="3175">
              <a:buFont typeface="Wingdings" pitchFamily="2" charset="2"/>
              <a:buChar char="ü"/>
            </a:pPr>
            <a:r>
              <a:rPr lang="fr-FR" sz="2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+ de 100 audits éco-contributions des filières REP réalisés </a:t>
            </a:r>
          </a:p>
          <a:p>
            <a:pPr marL="717550" indent="3175">
              <a:buFont typeface="Wingdings" pitchFamily="2" charset="2"/>
              <a:buChar char="ü"/>
            </a:pPr>
            <a:r>
              <a:rPr lang="fr-FR" sz="2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+ de 20 dossiers d’accompagnement à la réduction des déchets des entreprises</a:t>
            </a:r>
          </a:p>
          <a:p>
            <a:pPr marL="717550" indent="3175">
              <a:buFont typeface="Wingdings" pitchFamily="2" charset="2"/>
              <a:buChar char="ü"/>
            </a:pPr>
            <a:r>
              <a:rPr lang="fr-FR" sz="2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15 ans d’expérience dans ces domaines</a:t>
            </a:r>
          </a:p>
          <a:p>
            <a:pPr marL="352425" indent="3175">
              <a:buFont typeface="Arial" pitchFamily="34" charset="0"/>
              <a:buChar char="•"/>
            </a:pPr>
            <a:r>
              <a:rPr lang="fr-FR" sz="2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Formée à l’éco-conception (ADEME, Eco-Emballages) et Bilan Carbone®(BEGES)</a:t>
            </a:r>
          </a:p>
          <a:p>
            <a:pPr marL="352425" indent="3175" algn="ctr">
              <a:buNone/>
            </a:pPr>
            <a:endParaRPr lang="fr-FR" sz="2900" i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352425" indent="3175" algn="ctr">
              <a:buNone/>
            </a:pPr>
            <a:r>
              <a:rPr lang="fr-FR" sz="2500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INTERVENTION CONFERENCE PACKINNOVE – 16 juin 2015 –  sur le thème : </a:t>
            </a:r>
          </a:p>
          <a:p>
            <a:pPr marL="352425" indent="3175" algn="ctr">
              <a:buNone/>
            </a:pPr>
            <a:r>
              <a:rPr lang="fr-FR" sz="2500" b="1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Réduction packaging et éco-contribution : quelles stratégies adopter ?</a:t>
            </a:r>
          </a:p>
          <a:p>
            <a:pPr marL="627063" indent="3175">
              <a:buNone/>
            </a:pPr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627063" indent="3175" algn="ctr">
              <a:buNone/>
            </a:pPr>
            <a:r>
              <a:rPr lang="fr-FR" sz="3800" b="1" dirty="0" smtClean="0">
                <a:solidFill>
                  <a:schemeClr val="tx2"/>
                </a:solidFill>
                <a:latin typeface="Century Gothic" pitchFamily="34" charset="0"/>
              </a:rPr>
              <a:t>Offre de services innovante alliant réglementation et ingénierie en matière de réduction des déchets et emballages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pPr>
              <a:defRPr/>
            </a:pPr>
            <a:fld id="{8ABC21FA-D60E-4140-9DFA-4F09A423E68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029" name="Picture 5" descr="C:\Users\Christèle\Desktop\PERSONNEL 12 2014\PHOTOS ordi CC\Photos CC CV\Photos corporate select 30 03 15\IMG_9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971550"/>
            <a:ext cx="1440160" cy="2313434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55776" y="971550"/>
            <a:ext cx="6131024" cy="216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entury Gothic" pitchFamily="34" charset="0"/>
              </a:rPr>
              <a:t>Christèle CHANCRIN – Fondatrice E³ CONSEIL</a:t>
            </a:r>
          </a:p>
          <a:p>
            <a:pPr indent="360000"/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Juriste/fiscaliste spécialiste des filières de Responsabilité             </a:t>
            </a:r>
            <a:r>
              <a:rPr lang="fr-FR" sz="16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…...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Elargie des Producteurs en matière de déchets (REP)</a:t>
            </a:r>
          </a:p>
          <a:p>
            <a:pPr indent="360000">
              <a:buNone/>
            </a:pPr>
            <a:endParaRPr lang="fr-FR" sz="1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indent="360000"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entury Gothic" pitchFamily="34" charset="0"/>
              </a:rPr>
              <a:t>Expert Eco-contributions et réduction pack depuis 1999</a:t>
            </a:r>
          </a:p>
          <a:p>
            <a:pPr indent="5041900"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entury Gothic" pitchFamily="34" charset="0"/>
              </a:rPr>
              <a:t> </a:t>
            </a:r>
          </a:p>
          <a:p>
            <a:pPr indent="360000"/>
            <a:r>
              <a:rPr lang="fr-FR" sz="1600" b="1" dirty="0" smtClean="0">
                <a:solidFill>
                  <a:srgbClr val="0070C0"/>
                </a:solidFill>
                <a:latin typeface="Century Gothic" pitchFamily="34" charset="0"/>
              </a:rPr>
              <a:t>Master II de Juristes d’Affaires et Fiscalité (Paris XI)</a:t>
            </a:r>
          </a:p>
          <a:p>
            <a:pPr indent="360000"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entury Gothic" pitchFamily="34" charset="0"/>
              </a:rPr>
              <a:t>Mastère spécialisé Finances HEC (Jouy-en-Josas)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9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2430153"/>
            <a:ext cx="5400600" cy="7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3284984"/>
            <a:ext cx="8070776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81000"/>
            <a:ext cx="5867400" cy="533400"/>
          </a:xfrm>
        </p:spPr>
        <p:txBody>
          <a:bodyPr>
            <a:noAutofit/>
          </a:bodyPr>
          <a:lstStyle/>
          <a:p>
            <a:pPr algn="r"/>
            <a:r>
              <a:rPr lang="fr-FR" sz="2600" b="1" dirty="0" smtClean="0">
                <a:solidFill>
                  <a:srgbClr val="374B58"/>
                </a:solidFill>
                <a:latin typeface="Century Gothic" pitchFamily="34" charset="0"/>
                <a:cs typeface="Arial"/>
              </a:rPr>
              <a:t>Sommaire de la conférence</a:t>
            </a:r>
            <a:endParaRPr lang="fr-FR" sz="2600" b="1" dirty="0">
              <a:solidFill>
                <a:srgbClr val="374B58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372" y="1556792"/>
            <a:ext cx="7572428" cy="4032448"/>
          </a:xfrm>
        </p:spPr>
        <p:txBody>
          <a:bodyPr>
            <a:noAutofit/>
          </a:bodyPr>
          <a:lstStyle/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■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Introduction		      			   			   	</a:t>
            </a:r>
          </a:p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■ Fondamentaux de la déclaration Eco-Emballages	    	  	   		</a:t>
            </a:r>
          </a:p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■ Cas pratiques</a:t>
            </a:r>
          </a:p>
          <a:p>
            <a:pPr algn="l">
              <a:lnSpc>
                <a:spcPct val="220000"/>
              </a:lnSpc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■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Eco-contributions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= outil stratégique de pilotage</a:t>
            </a:r>
            <a:endParaRPr lang="fr-FR" sz="16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■ Conclusion	</a:t>
            </a:r>
          </a:p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■ Nous contacter       	   		                               	       			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6F58-362A-B142-B2C4-5930321EC807}" type="slidenum">
              <a:rPr lang="fr-FR" sz="1400" b="1" smtClean="0">
                <a:solidFill>
                  <a:schemeClr val="bg1"/>
                </a:solidFill>
              </a:rPr>
              <a:pPr/>
              <a:t>5</a:t>
            </a:fld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Introduction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3" y="1268760"/>
            <a:ext cx="8316417" cy="5616624"/>
          </a:xfrm>
        </p:spPr>
        <p:txBody>
          <a:bodyPr rtlCol="0">
            <a:norm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Services concernés :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 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 Directions générales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		 Services packaging, achats, marketing, finances, …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		 Fabricants d’emballages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  <a:sym typeface="Wingdings" pitchFamily="2" charset="2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Un dispositif de gestion/élimination des emballages connue…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(logo point vert       )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  <a:sym typeface="Wingdings" pitchFamily="2" charset="2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… mais une déclaration annuelle des emballages complexe,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1800" i="1" u="sng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  <a:sym typeface="Wingdings" pitchFamily="2" charset="2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une contribution coûteuse, mal maîtrisée en interne et méconnue des fournisseurs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314" name="Picture 2" descr="http://www.adelphe.fr/sites/default/files/ee-point-v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717032"/>
            <a:ext cx="29176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928670"/>
          </a:xfrm>
        </p:spPr>
        <p:txBody>
          <a:bodyPr>
            <a:noAutofit/>
          </a:bodyPr>
          <a:lstStyle/>
          <a:p>
            <a:pPr algn="r"/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Fondamentaux de la déclaration Eco-Emballages</a:t>
            </a:r>
            <a:endParaRPr lang="fr-F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6F58-362A-B142-B2C4-5930321EC807}" type="slidenum">
              <a:rPr lang="fr-FR" sz="1400" b="1" smtClean="0">
                <a:solidFill>
                  <a:schemeClr val="bg1"/>
                </a:solidFill>
              </a:rPr>
              <a:pPr/>
              <a:t>7</a:t>
            </a:fld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57200" y="927061"/>
            <a:ext cx="8229600" cy="53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200" b="1" dirty="0" smtClean="0">
                <a:solidFill>
                  <a:schemeClr val="tx2"/>
                </a:solidFill>
                <a:latin typeface="Century Gothic" pitchFamily="34" charset="0"/>
                <a:sym typeface="Wingdings" pitchFamily="2" charset="2"/>
              </a:rPr>
              <a:t>Déclaration Eco-Emballages :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200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Chronophage et énergivore</a:t>
            </a:r>
          </a:p>
          <a:p>
            <a:pPr marL="7200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Inter-services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 (pack, finance, marketing, …)</a:t>
            </a:r>
          </a:p>
          <a:p>
            <a:pPr marL="7200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Complexité des informations et gestion des bases de données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/>
              <a:buChar char="à"/>
              <a:defRPr/>
            </a:pPr>
            <a:endParaRPr lang="fr-FR" sz="2000" b="1" dirty="0" smtClean="0">
              <a:solidFill>
                <a:schemeClr val="tx2"/>
              </a:solidFill>
              <a:latin typeface="Century Gothic" pitchFamily="34" charset="0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/>
              <a:buChar char="à"/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Century Gothic" pitchFamily="34" charset="0"/>
                <a:cs typeface="+mn-cs"/>
              </a:rPr>
              <a:t>En 2012, des évolutions importantes du barème :</a:t>
            </a:r>
          </a:p>
          <a:p>
            <a:pPr marL="7200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Périmètre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déclaratif</a:t>
            </a:r>
            <a:endParaRPr lang="fr-FR" sz="2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7200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La notion d’unité d’emballage</a:t>
            </a:r>
          </a:p>
          <a:p>
            <a:pPr marL="7200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Une éco-modulation renforcée</a:t>
            </a:r>
          </a:p>
          <a:p>
            <a:pPr marL="7200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fr-FR" sz="21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/>
              <a:buChar char="à"/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Century Gothic" pitchFamily="34" charset="0"/>
                <a:cs typeface="+mn-cs"/>
              </a:rPr>
              <a:t>Hausse des tarifs contributifs constante depuis 2010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+mn-cs"/>
              </a:rPr>
              <a:t>Une légère baisse prévue en 2016 …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Nécessité de maîtriser sa déclaration</a:t>
            </a: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187624" y="5691456"/>
            <a:ext cx="1071570" cy="3484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744416" cy="26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lum bright="5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9992" y="4708201"/>
            <a:ext cx="1296144" cy="3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1352" y="0"/>
            <a:ext cx="5832648" cy="92868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Fondamentaux de la déclaration Eco-Emballages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096" y="908720"/>
            <a:ext cx="8279904" cy="5616624"/>
          </a:xfrm>
        </p:spPr>
        <p:txBody>
          <a:bodyPr rtlCol="0">
            <a:normAutofit/>
          </a:bodyPr>
          <a:lstStyle/>
          <a:p>
            <a:pPr lvl="0"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  <a:sym typeface="Wingdings" pitchFamily="2" charset="2"/>
              </a:rPr>
              <a:t>La contribution sur les emballages ménagers comporte </a:t>
            </a:r>
            <a:r>
              <a:rPr lang="fr-FR" sz="2000" b="1" dirty="0" smtClean="0">
                <a:solidFill>
                  <a:schemeClr val="tx2"/>
                </a:solidFill>
                <a:latin typeface="Century Gothic" pitchFamily="34" charset="0"/>
              </a:rPr>
              <a:t>:</a:t>
            </a:r>
          </a:p>
          <a:p>
            <a:pPr>
              <a:buNone/>
            </a:pPr>
            <a:endParaRPr lang="fr-FR" sz="2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Part financière en fonction du poids et du matériau + part forfaitaire à l’unité </a:t>
            </a:r>
          </a:p>
          <a:p>
            <a:pPr>
              <a:buNone/>
            </a:pP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 </a:t>
            </a: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« Tout composant de l’emballage qui peut être séparé du produit lors de sa consommation ou de l’utilisation par le ménage »</a:t>
            </a:r>
          </a:p>
          <a:p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Quantités mises sur le marché</a:t>
            </a:r>
          </a:p>
          <a:p>
            <a:pPr>
              <a:buFont typeface="Wingdings"/>
              <a:buChar char="à"/>
            </a:pPr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/>
              <a:buChar char="à"/>
            </a:pPr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fr-FR" sz="17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algn="ctr" eaLnBrk="1" fontAlgn="auto" hangingPunct="1">
              <a:spcAft>
                <a:spcPts val="0"/>
              </a:spcAft>
              <a:buNone/>
              <a:defRPr/>
            </a:pPr>
            <a:endParaRPr lang="fr-FR" sz="17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algn="ctr" eaLnBrk="1" fontAlgn="auto" hangingPunct="1">
              <a:spcAft>
                <a:spcPts val="0"/>
              </a:spcAft>
              <a:buNone/>
              <a:defRPr/>
            </a:pPr>
            <a:endParaRPr lang="fr-FR" sz="17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algn="ctr" eaLnBrk="1" fontAlgn="auto" hangingPunct="1">
              <a:spcAft>
                <a:spcPts val="0"/>
              </a:spcAft>
              <a:buNone/>
              <a:defRPr/>
            </a:pPr>
            <a:r>
              <a:rPr lang="fr-FR" sz="1600" dirty="0" smtClean="0">
                <a:solidFill>
                  <a:schemeClr val="tx2"/>
                </a:solidFill>
                <a:latin typeface="Century Gothic" pitchFamily="34" charset="0"/>
              </a:rPr>
              <a:t>Incitation à l’allègement, à la réduction du nombre d’emballages et à sa meilleure </a:t>
            </a:r>
            <a:r>
              <a:rPr lang="fr-FR" sz="1600" dirty="0" err="1" smtClean="0">
                <a:solidFill>
                  <a:schemeClr val="tx2"/>
                </a:solidFill>
                <a:latin typeface="Century Gothic" pitchFamily="34" charset="0"/>
              </a:rPr>
              <a:t>recyclabilité</a:t>
            </a:r>
            <a:endParaRPr lang="fr-FR" sz="16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algn="ctr" eaLnBrk="1" fontAlgn="auto" hangingPunct="1">
              <a:spcAft>
                <a:spcPts val="0"/>
              </a:spcAft>
              <a:buNone/>
              <a:defRPr/>
            </a:pPr>
            <a:r>
              <a:rPr lang="fr-FR" sz="1700" b="1" dirty="0" smtClean="0">
                <a:solidFill>
                  <a:schemeClr val="tx2"/>
                </a:solidFill>
                <a:latin typeface="Century Gothic" pitchFamily="34" charset="0"/>
              </a:rPr>
              <a:t>Profitez de l’éco-modulation des contributions</a:t>
            </a:r>
          </a:p>
          <a:p>
            <a:pPr marL="0" algn="r" eaLnBrk="1" fontAlgn="auto" hangingPunct="1">
              <a:spcAft>
                <a:spcPts val="0"/>
              </a:spcAft>
              <a:buNone/>
              <a:defRPr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(Source documentation Eco-Emballages – Barème 2014)</a:t>
            </a:r>
          </a:p>
          <a:p>
            <a:pPr marL="0" algn="ctr" eaLnBrk="1" fontAlgn="auto" hangingPunct="1">
              <a:spcAft>
                <a:spcPts val="0"/>
              </a:spcAft>
              <a:buNone/>
              <a:defRPr/>
            </a:pPr>
            <a:endParaRPr lang="fr-FR" sz="17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None/>
            </a:pPr>
            <a:endParaRPr lang="fr-FR" sz="46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5499561"/>
              </p:ext>
            </p:extLst>
          </p:nvPr>
        </p:nvGraphicFramePr>
        <p:xfrm>
          <a:off x="683568" y="2852936"/>
          <a:ext cx="8136904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5736"/>
                <a:gridCol w="1980728"/>
                <a:gridCol w="2088232"/>
                <a:gridCol w="1872208"/>
              </a:tblGrid>
              <a:tr h="15896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Bonus Sensibilisation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Bonus prévention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Malus perturbateur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Malus sans filière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3703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Message incitant au geste de tri on &amp; off pack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Eco-conception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Réduction de poids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Réduction de volume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Recharge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Pour les emballages perturbateurs du tri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Dans les consignes mais</a:t>
                      </a:r>
                      <a:r>
                        <a:rPr lang="fr-FR" sz="1600" baseline="0" dirty="0" smtClean="0">
                          <a:latin typeface="Century Gothic" pitchFamily="34" charset="0"/>
                        </a:rPr>
                        <a:t> sans filière de recyclage 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Century Gothic" pitchFamily="34" charset="0"/>
                        </a:rPr>
                        <a:t>Non valorisable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20101845">
            <a:off x="1384180" y="4854814"/>
            <a:ext cx="936104" cy="288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8%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101845">
            <a:off x="3400406" y="4854815"/>
            <a:ext cx="936104" cy="288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8%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101845">
            <a:off x="7360847" y="4854817"/>
            <a:ext cx="936104" cy="288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100%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 rot="20101845">
            <a:off x="5419521" y="4854808"/>
            <a:ext cx="936104" cy="288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50%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683568" y="5294181"/>
            <a:ext cx="413284" cy="348449"/>
          </a:xfrm>
          <a:prstGeom prst="rightArrow">
            <a:avLst>
              <a:gd name="adj1" fmla="val 50000"/>
              <a:gd name="adj2" fmla="val 351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7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4096" y="1883490"/>
            <a:ext cx="8046827" cy="5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lum bright="15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911852" cy="152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92868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Cas pratiques </a:t>
            </a:r>
            <a:endParaRPr lang="fr-FR" sz="2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3" y="908720"/>
            <a:ext cx="8316417" cy="1152128"/>
          </a:xfrm>
        </p:spPr>
        <p:txBody>
          <a:bodyPr rtlCol="0">
            <a:normAutofit/>
          </a:bodyPr>
          <a:lstStyle/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1/ La déclaration n’a pas servi comme outil stratégique</a:t>
            </a:r>
          </a:p>
          <a:p>
            <a:pPr marL="0" eaLnBrk="1" fontAlgn="auto" hangingPunct="1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Cas des étiquettes dans le secteur textile</a:t>
            </a:r>
            <a:r>
              <a:rPr lang="fr-FR" sz="2200" i="1" u="sng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200" i="1" u="sng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200" i="1" u="sng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sz="2200" i="1" u="sng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E00BB-A036-4DC0-83BA-53E32567B184}" type="slidenum">
              <a:rPr lang="fr-FR" sz="1400" b="1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z="14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2060848"/>
            <a:ext cx="4834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entury Gothic" pitchFamily="34" charset="0"/>
              </a:rPr>
              <a:t>3 unités d’emballage à déclarer 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1 : </a:t>
            </a:r>
            <a:r>
              <a:rPr lang="fr-FR" dirty="0" smtClean="0">
                <a:latin typeface="Century Gothic" pitchFamily="34" charset="0"/>
              </a:rPr>
              <a:t>Etiquette Carton majoritaire 			   poids 2,83 g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2 : </a:t>
            </a:r>
            <a:r>
              <a:rPr lang="fr-FR" dirty="0" smtClean="0">
                <a:latin typeface="Century Gothic" pitchFamily="34" charset="0"/>
              </a:rPr>
              <a:t>Lien Tissu 0,36 g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Unité 3 : </a:t>
            </a:r>
            <a:r>
              <a:rPr lang="fr-FR" dirty="0" smtClean="0">
                <a:latin typeface="Century Gothic" pitchFamily="34" charset="0"/>
              </a:rPr>
              <a:t>Epingle Acier 0,20 g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Century Gothic" pitchFamily="34" charset="0"/>
              </a:rPr>
              <a:t> Poids total = 3.39 g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>
                <a:latin typeface="Century Gothic" pitchFamily="34" charset="0"/>
              </a:rPr>
              <a:t>Quantité </a:t>
            </a:r>
            <a:r>
              <a:rPr lang="fr-FR" dirty="0" smtClean="0">
                <a:latin typeface="Century Gothic" pitchFamily="34" charset="0"/>
              </a:rPr>
              <a:t>= 5 M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1920" y="4283804"/>
            <a:ext cx="483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itchFamily="34" charset="0"/>
              </a:rPr>
              <a:t>Des effets sur la trésorerie de l’entreprise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5" y="1916832"/>
            <a:ext cx="2016904" cy="32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115615" y="5254336"/>
          <a:ext cx="7920880" cy="840334"/>
        </p:xfrm>
        <a:graphic>
          <a:graphicData uri="http://schemas.openxmlformats.org/drawingml/2006/table">
            <a:tbl>
              <a:tblPr/>
              <a:tblGrid>
                <a:gridCol w="4608513"/>
                <a:gridCol w="864096"/>
                <a:gridCol w="792088"/>
                <a:gridCol w="936104"/>
                <a:gridCol w="720079"/>
              </a:tblGrid>
              <a:tr h="36232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POIDS UNIT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° 2014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GAIN EN €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GAIN EN %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CONTRIB° TOTALE ETIQUETTE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VETEMENT ACTUELLE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4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3.39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9 610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88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SIMULATION ETIQUETTE 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MONOBLOC CARTON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RECYCLE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416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3.74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6 600</a:t>
                      </a:r>
                    </a:p>
                  </a:txBody>
                  <a:tcPr marL="0" marR="954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0070C0"/>
                          </a:solidFill>
                          <a:latin typeface="Century Gothic"/>
                          <a:ea typeface="+mn-ea"/>
                          <a:cs typeface="+mn-cs"/>
                        </a:rPr>
                        <a:t>-3 010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kern="1200" dirty="0">
                          <a:solidFill>
                            <a:srgbClr val="0070C0"/>
                          </a:solidFill>
                          <a:latin typeface="Century Gothic"/>
                          <a:ea typeface="+mn-ea"/>
                          <a:cs typeface="+mn-cs"/>
                        </a:rPr>
                        <a:t>-31.32%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11000" contrast="2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584352" cy="20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4445" y="5254336"/>
            <a:ext cx="738755" cy="8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lum bright="4000"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24327" y="5254336"/>
            <a:ext cx="617211" cy="8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483</TotalTime>
  <Words>800</Words>
  <Application>Microsoft Office PowerPoint</Application>
  <PresentationFormat>Affichage à l'écran (4:3)</PresentationFormat>
  <Paragraphs>355</Paragraphs>
  <Slides>14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  <vt:variant>
        <vt:lpstr>Diaporamas personnalisés</vt:lpstr>
      </vt:variant>
      <vt:variant>
        <vt:i4>1</vt:i4>
      </vt:variant>
    </vt:vector>
  </HeadingPairs>
  <TitlesOfParts>
    <vt:vector size="16" baseType="lpstr">
      <vt:lpstr>Presentation</vt:lpstr>
      <vt:lpstr>Diapositive 1</vt:lpstr>
      <vt:lpstr>Conférence</vt:lpstr>
      <vt:lpstr>      Nos missions</vt:lpstr>
      <vt:lpstr>Christèle CHANCRIN - intervenante</vt:lpstr>
      <vt:lpstr>Sommaire de la conférence</vt:lpstr>
      <vt:lpstr>Introduction</vt:lpstr>
      <vt:lpstr>Fondamentaux de la déclaration Eco-Emballages</vt:lpstr>
      <vt:lpstr>Fondamentaux de la déclaration Eco-Emballages</vt:lpstr>
      <vt:lpstr>Cas pratiques </vt:lpstr>
      <vt:lpstr>Cas pratiques </vt:lpstr>
      <vt:lpstr>Cas pratiques </vt:lpstr>
      <vt:lpstr>Eco-contributions : outil stratégique de pilotage</vt:lpstr>
      <vt:lpstr>Conclusion</vt:lpstr>
      <vt:lpstr>Nous contacter</vt:lpstr>
      <vt:lpstr>présentation e3 écocontrib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elodie</dc:creator>
  <cp:lastModifiedBy>Geoffroy Wallet - E3 Conseil</cp:lastModifiedBy>
  <cp:revision>517</cp:revision>
  <dcterms:created xsi:type="dcterms:W3CDTF">2013-04-19T14:02:53Z</dcterms:created>
  <dcterms:modified xsi:type="dcterms:W3CDTF">2015-06-23T12:32:19Z</dcterms:modified>
</cp:coreProperties>
</file>